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Montserrat"/>
      <p:regular r:id="rId34"/>
      <p:bold r:id="rId35"/>
      <p:italic r:id="rId36"/>
      <p:boldItalic r:id="rId37"/>
    </p:embeddedFont>
    <p:embeddedFont>
      <p:font typeface="Montserrat Medium"/>
      <p:regular r:id="rId38"/>
      <p:bold r:id="rId39"/>
      <p:italic r:id="rId40"/>
      <p:boldItalic r:id="rId41"/>
    </p:embeddedFont>
    <p:embeddedFont>
      <p:font typeface="Century Gothic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Medium-italic.fntdata"/><Relationship Id="rId20" Type="http://schemas.openxmlformats.org/officeDocument/2006/relationships/slide" Target="slides/slide15.xml"/><Relationship Id="rId42" Type="http://schemas.openxmlformats.org/officeDocument/2006/relationships/font" Target="fonts/CenturyGothic-regular.fntdata"/><Relationship Id="rId41" Type="http://schemas.openxmlformats.org/officeDocument/2006/relationships/font" Target="fonts/MontserratMedium-boldItalic.fntdata"/><Relationship Id="rId22" Type="http://schemas.openxmlformats.org/officeDocument/2006/relationships/slide" Target="slides/slide17.xml"/><Relationship Id="rId44" Type="http://schemas.openxmlformats.org/officeDocument/2006/relationships/font" Target="fonts/CenturyGothic-italic.fntdata"/><Relationship Id="rId21" Type="http://schemas.openxmlformats.org/officeDocument/2006/relationships/slide" Target="slides/slide16.xml"/><Relationship Id="rId43" Type="http://schemas.openxmlformats.org/officeDocument/2006/relationships/font" Target="fonts/CenturyGothic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45" Type="http://schemas.openxmlformats.org/officeDocument/2006/relationships/font" Target="fonts/CenturyGothic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Montserrat-bold.fntdata"/><Relationship Id="rId12" Type="http://schemas.openxmlformats.org/officeDocument/2006/relationships/slide" Target="slides/slide7.xml"/><Relationship Id="rId34" Type="http://schemas.openxmlformats.org/officeDocument/2006/relationships/font" Target="fonts/Montserrat-regular.fntdata"/><Relationship Id="rId15" Type="http://schemas.openxmlformats.org/officeDocument/2006/relationships/slide" Target="slides/slide10.xml"/><Relationship Id="rId37" Type="http://schemas.openxmlformats.org/officeDocument/2006/relationships/font" Target="fonts/Montserrat-boldItalic.fntdata"/><Relationship Id="rId14" Type="http://schemas.openxmlformats.org/officeDocument/2006/relationships/slide" Target="slides/slide9.xml"/><Relationship Id="rId36" Type="http://schemas.openxmlformats.org/officeDocument/2006/relationships/font" Target="fonts/Montserrat-italic.fntdata"/><Relationship Id="rId17" Type="http://schemas.openxmlformats.org/officeDocument/2006/relationships/slide" Target="slides/slide12.xml"/><Relationship Id="rId39" Type="http://schemas.openxmlformats.org/officeDocument/2006/relationships/font" Target="fonts/MontserratMedium-bold.fntdata"/><Relationship Id="rId16" Type="http://schemas.openxmlformats.org/officeDocument/2006/relationships/slide" Target="slides/slide11.xml"/><Relationship Id="rId38" Type="http://schemas.openxmlformats.org/officeDocument/2006/relationships/font" Target="fonts/MontserratMedium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5bdbf789ea_0_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5bdbf789e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64027c2ff3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64027c2ff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5bdbf789ea_0_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5bdbf789ea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5bdbf789ea_0_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5bdbf789e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5bdbf789ea_0_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5bdbf789ea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5bdbf789ea_0_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5bdbf789ea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64027c2ff3_0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64027c2ff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64027c2ff3_0_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64027c2ff3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64027c2ff3_0_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64027c2ff3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925805c1ff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925805c1f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48cdeccc35_0_1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48cdeccc35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925805c1ff_0_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925805c1ff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925805c1ff_0_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925805c1f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64027c2ff3_0_5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64027c2ff3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5bdbf789ea_0_7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5bdbf789ea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5bdbf789ea_0_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5bdbf789ea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64027c2ff3_0_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64027c2ff3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5bdbf789ea_0_7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5bdbf789ea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925805c1ff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925805c1ff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5cd798c5f9_0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5cd798c5f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5cd798c5f9_0_1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5cd798c5f9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5bdbf789ea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5bdbf789e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5cd798c5f9_0_1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5cd798c5f9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5bdbf789ea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5bdbf789e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5bdbf789ea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5bdbf789e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5bdbf789ea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5bdbf789e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5bdbf789ea_0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5bdbf789e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5200"/>
              <a:buFont typeface="Montserrat Medium"/>
              <a:buNone/>
              <a:defRPr sz="5200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ge de section C">
  <p:cSld name="Page de section C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3906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776"/>
            <a:ext cx="9139068" cy="5140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40289" y="392907"/>
            <a:ext cx="692944" cy="692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4062" y="4683738"/>
            <a:ext cx="260662" cy="579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98059" y="1287625"/>
            <a:ext cx="5165400" cy="245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4100"/>
              <a:buNone/>
              <a:defRPr b="1" sz="4100">
                <a:solidFill>
                  <a:schemeClr val="lt1"/>
                </a:solidFill>
              </a:defRPr>
            </a:lvl1pPr>
            <a:lvl2pPr indent="-3175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contenu Vert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4234"/>
            <a:ext cx="9144004" cy="514773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4"/>
          <p:cNvSpPr txBox="1"/>
          <p:nvPr>
            <p:ph type="title"/>
          </p:nvPr>
        </p:nvSpPr>
        <p:spPr>
          <a:xfrm>
            <a:off x="392906" y="431006"/>
            <a:ext cx="7274700" cy="8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venir"/>
              <a:buNone/>
              <a:defRPr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392906" y="1962923"/>
            <a:ext cx="8357100" cy="23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" showMasterSp="0">
  <p:cSld name="Whit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756384" y="4874601"/>
            <a:ext cx="250800" cy="2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0175" lIns="40175" spcFirstLastPara="1" rIns="40175" wrap="square" tIns="40175">
            <a:sp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top &amp; footer" showMasterSp="0">
  <p:cSld name="Title top &amp; foot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/>
          <p:nvPr/>
        </p:nvSpPr>
        <p:spPr>
          <a:xfrm>
            <a:off x="-47625" y="4869292"/>
            <a:ext cx="9239400" cy="333900"/>
          </a:xfrm>
          <a:prstGeom prst="rect">
            <a:avLst/>
          </a:prstGeom>
          <a:solidFill>
            <a:srgbClr val="F5F5F5"/>
          </a:solidFill>
          <a:ln cap="flat" cmpd="sng" w="25400">
            <a:solidFill>
              <a:srgbClr val="A6AAA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25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venir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4" name="Google Shape;64;p16"/>
          <p:cNvSpPr/>
          <p:nvPr/>
        </p:nvSpPr>
        <p:spPr>
          <a:xfrm>
            <a:off x="-47625" y="183401"/>
            <a:ext cx="285600" cy="602700"/>
          </a:xfrm>
          <a:prstGeom prst="rect">
            <a:avLst/>
          </a:prstGeom>
          <a:solidFill>
            <a:srgbClr val="00703C"/>
          </a:solidFill>
          <a:ln>
            <a:noFill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25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venir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65" name="Google Shape;65;p16"/>
          <p:cNvCxnSpPr/>
          <p:nvPr/>
        </p:nvCxnSpPr>
        <p:spPr>
          <a:xfrm>
            <a:off x="357187" y="792181"/>
            <a:ext cx="8643900" cy="0"/>
          </a:xfrm>
          <a:prstGeom prst="straightConnector1">
            <a:avLst/>
          </a:prstGeom>
          <a:noFill/>
          <a:ln cap="flat" cmpd="sng" w="25400">
            <a:solidFill>
              <a:srgbClr val="A6AAA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6" name="Google Shape;66;p16"/>
          <p:cNvSpPr txBox="1"/>
          <p:nvPr>
            <p:ph type="title"/>
          </p:nvPr>
        </p:nvSpPr>
        <p:spPr>
          <a:xfrm>
            <a:off x="357188" y="105030"/>
            <a:ext cx="8429700" cy="710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756384" y="4874601"/>
            <a:ext cx="250800" cy="2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0175" lIns="40175" spcFirstLastPara="1" rIns="40175" wrap="square" tIns="40175">
            <a:sp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/>
          </a:p>
        </p:txBody>
      </p:sp>
      <p:sp>
        <p:nvSpPr>
          <p:cNvPr id="68" name="Google Shape;68;p16"/>
          <p:cNvSpPr txBox="1"/>
          <p:nvPr/>
        </p:nvSpPr>
        <p:spPr>
          <a:xfrm>
            <a:off x="678644" y="4867724"/>
            <a:ext cx="3587400" cy="25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175" lIns="40175" spcFirstLastPara="1" rIns="40175" wrap="square" tIns="401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3C"/>
              </a:buClr>
              <a:buSzPts val="1100"/>
              <a:buFont typeface="Avenir"/>
              <a:buNone/>
            </a:pPr>
            <a:r>
              <a:rPr b="0" i="0" lang="en" sz="1100" u="none" cap="none" strike="noStrike">
                <a:solidFill>
                  <a:srgbClr val="00703C"/>
                </a:solidFill>
                <a:latin typeface="Avenir"/>
                <a:ea typeface="Avenir"/>
                <a:cs typeface="Avenir"/>
                <a:sym typeface="Avenir"/>
              </a:rPr>
              <a:t>Orthogonal array sampling for Monte Carlo rendering</a:t>
            </a:r>
            <a:endParaRPr sz="500"/>
          </a:p>
        </p:txBody>
      </p:sp>
      <p:pic>
        <p:nvPicPr>
          <p:cNvPr descr="vcl-logo-outline-hor.pdf" id="69" name="Google Shape;69;p16"/>
          <p:cNvPicPr preferRelativeResize="0"/>
          <p:nvPr/>
        </p:nvPicPr>
        <p:blipFill rotWithShape="1">
          <a:blip r:embed="rId2">
            <a:alphaModFix/>
          </a:blip>
          <a:srcRect b="0" l="0" r="64401" t="0"/>
          <a:stretch/>
        </p:blipFill>
        <p:spPr>
          <a:xfrm>
            <a:off x="56482" y="4910138"/>
            <a:ext cx="533404" cy="199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type="title"/>
          </p:nvPr>
        </p:nvSpPr>
        <p:spPr>
          <a:xfrm>
            <a:off x="357188" y="105030"/>
            <a:ext cx="8429700" cy="710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idx="1" type="body"/>
          </p:nvPr>
        </p:nvSpPr>
        <p:spPr>
          <a:xfrm>
            <a:off x="357187" y="897450"/>
            <a:ext cx="8429700" cy="38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0175" lIns="40175" spcFirstLastPara="1" rIns="40175" wrap="square" tIns="40175">
            <a:normAutofit/>
          </a:bodyPr>
          <a:lstStyle>
            <a:lvl1pPr indent="-273050" lvl="0" marL="4572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700"/>
              <a:buChar char="●"/>
              <a:defRPr/>
            </a:lvl1pPr>
            <a:lvl2pPr indent="-273050" lvl="1" marL="9144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700"/>
              <a:buChar char="○"/>
              <a:defRPr/>
            </a:lvl2pPr>
            <a:lvl3pPr indent="-273050" lvl="2" marL="13716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700"/>
              <a:buChar char="■"/>
              <a:defRPr/>
            </a:lvl3pPr>
            <a:lvl4pPr indent="-273050" lvl="3" marL="18288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700"/>
              <a:buChar char="●"/>
              <a:defRPr/>
            </a:lvl4pPr>
            <a:lvl5pPr indent="-273050" lvl="4" marL="22860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700"/>
              <a:buChar char="○"/>
              <a:defRPr/>
            </a:lvl5pPr>
            <a:lvl6pPr indent="-304800" lvl="5" marL="27432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/>
            </a:lvl6pPr>
            <a:lvl7pPr indent="-304800" lvl="6" marL="32004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/>
            </a:lvl7pPr>
            <a:lvl8pPr indent="-304800" lvl="7" marL="36576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/>
            </a:lvl8pPr>
            <a:lvl9pPr indent="-304800" lvl="8" marL="41148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756384" y="4874601"/>
            <a:ext cx="250800" cy="2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0175" lIns="40175" spcFirstLastPara="1" rIns="40175" wrap="square" tIns="40175">
            <a:sp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600"/>
              <a:buFont typeface="Montserrat Medium"/>
              <a:buNone/>
              <a:defRPr sz="3600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800"/>
              <a:buFont typeface="Montserrat Medium"/>
              <a:buNone/>
              <a:defRPr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Char char="○"/>
              <a:defRPr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Char char="■"/>
              <a:defRPr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Char char="○"/>
              <a:defRPr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Char char="■"/>
              <a:defRPr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Char char="○"/>
              <a:defRPr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Char char="■"/>
              <a:defRPr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Relationship Id="rId4" Type="http://schemas.openxmlformats.org/officeDocument/2006/relationships/hyperlink" Target="https://en.wikipedia.org/wiki/Spectre_(security_vulnerability)" TargetMode="External"/><Relationship Id="rId5" Type="http://schemas.openxmlformats.org/officeDocument/2006/relationships/hyperlink" Target="https://en.wikipedia.org/wiki/Meltdown_(security_vulnerability)" TargetMode="External"/><Relationship Id="rId6" Type="http://schemas.openxmlformats.org/officeDocument/2006/relationships/hyperlink" Target="https://fr.wikipedia.org/wiki/Ex%C3%A9cution_sp%C3%A9culative" TargetMode="External"/><Relationship Id="rId7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Cours 13 : Reproductibilité et virtualisation</a:t>
            </a:r>
            <a:endParaRPr sz="3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" name="Google Shape;79;p18"/>
          <p:cNvSpPr txBox="1"/>
          <p:nvPr>
            <p:ph idx="1" type="subTitle"/>
          </p:nvPr>
        </p:nvSpPr>
        <p:spPr>
          <a:xfrm>
            <a:off x="311700" y="2834125"/>
            <a:ext cx="8520600" cy="12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Présentation : Pravish Sainath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Octobre 2024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779125"/>
            <a:ext cx="2962605" cy="121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49143" y="3779125"/>
            <a:ext cx="2416328" cy="121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99600" y="4252000"/>
            <a:ext cx="2232704" cy="43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type="title"/>
          </p:nvPr>
        </p:nvSpPr>
        <p:spPr>
          <a:xfrm>
            <a:off x="392899" y="431000"/>
            <a:ext cx="8363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Reproductibilité, étape 2 : environnement de développement</a:t>
            </a:r>
            <a:endParaRPr/>
          </a:p>
        </p:txBody>
      </p:sp>
      <p:sp>
        <p:nvSpPr>
          <p:cNvPr id="144" name="Google Shape;144;p27"/>
          <p:cNvSpPr txBox="1"/>
          <p:nvPr>
            <p:ph idx="1" type="body"/>
          </p:nvPr>
        </p:nvSpPr>
        <p:spPr>
          <a:xfrm>
            <a:off x="392898" y="1249700"/>
            <a:ext cx="7316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Comment créer et utiliser une bibliothèque conda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venir"/>
              <a:buChar char="○"/>
            </a:pPr>
            <a:r>
              <a:rPr lang="en" sz="17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conda create --name smirl_code python=3.7 pip</a:t>
            </a:r>
            <a:br>
              <a:rPr lang="en" sz="17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sz="17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Besoin de préciser :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Identifiant de l'environnement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Version de python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Liste des bibliothèques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Besoin de lister les dépendances et les versions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Fichier Requirements.txt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Fichier env.yml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145" name="Google Shape;14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3700" y="3507225"/>
            <a:ext cx="3070301" cy="172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8"/>
          <p:cNvSpPr txBox="1"/>
          <p:nvPr>
            <p:ph type="title"/>
          </p:nvPr>
        </p:nvSpPr>
        <p:spPr>
          <a:xfrm>
            <a:off x="392899" y="431000"/>
            <a:ext cx="8363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Reproductibilité, étape 2 : copier un environnement</a:t>
            </a:r>
            <a:endParaRPr/>
          </a:p>
        </p:txBody>
      </p:sp>
      <p:sp>
        <p:nvSpPr>
          <p:cNvPr id="151" name="Google Shape;151;p28"/>
          <p:cNvSpPr txBox="1"/>
          <p:nvPr>
            <p:ph idx="1" type="body"/>
          </p:nvPr>
        </p:nvSpPr>
        <p:spPr>
          <a:xfrm>
            <a:off x="392898" y="1249700"/>
            <a:ext cx="7316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Exigences de la bibliothèque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Exemple </a:t>
            </a:r>
            <a:r>
              <a:rPr lang="en" sz="1700">
                <a:solidFill>
                  <a:schemeClr val="dk1"/>
                </a:solidFill>
              </a:rPr>
              <a:t>⇒</a:t>
            </a:r>
            <a:endParaRPr sz="17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Versions de bibliothèque (3 méthodes)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1. </a:t>
            </a:r>
            <a:r>
              <a:rPr lang="en" sz="1700">
                <a:solidFill>
                  <a:schemeClr val="dk1"/>
                </a:solidFill>
              </a:rPr>
              <a:t>Spécifiez la version exacte de la bibliothèque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2. &gt;=Version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3. Cloner directement</a:t>
            </a:r>
            <a:r>
              <a:rPr lang="en" sz="1700">
                <a:solidFill>
                  <a:schemeClr val="dk1"/>
                </a:solidFill>
              </a:rPr>
              <a:t> à partir du dépôt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Comment savoir quelles versions sont utilisées ?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venir"/>
              <a:buChar char="○"/>
            </a:pPr>
            <a:r>
              <a:rPr lang="en" sz="17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pip freeze</a:t>
            </a:r>
            <a:endParaRPr sz="17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Répertorie les bibliothèques et les versions installées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Créer une copie d'un environnement Python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venir"/>
              <a:buChar char="○"/>
            </a:pPr>
            <a:r>
              <a:rPr lang="en" sz="17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python pip install -r requirements.txt</a:t>
            </a:r>
            <a:endParaRPr sz="17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152" name="Google Shape;15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1525" y="1188698"/>
            <a:ext cx="3422475" cy="218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9"/>
          <p:cNvSpPr txBox="1"/>
          <p:nvPr>
            <p:ph type="title"/>
          </p:nvPr>
        </p:nvSpPr>
        <p:spPr>
          <a:xfrm>
            <a:off x="392899" y="431000"/>
            <a:ext cx="8363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Reproductibilité, étape 3 : matériel/système opérateur</a:t>
            </a:r>
            <a:endParaRPr/>
          </a:p>
        </p:txBody>
      </p:sp>
      <p:sp>
        <p:nvSpPr>
          <p:cNvPr id="158" name="Google Shape;158;p29"/>
          <p:cNvSpPr txBox="1"/>
          <p:nvPr>
            <p:ph idx="1" type="body"/>
          </p:nvPr>
        </p:nvSpPr>
        <p:spPr>
          <a:xfrm>
            <a:off x="392900" y="1249700"/>
            <a:ext cx="8363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Que faire si le code ne fonctionne pas sur votre matériel ou votre système d'exploitation ?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Q: Devrions-nous convaincre notre boss d'acheter un autre ordinateur ?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R: NON!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Et si nous pouvions simuler un autre ordinateur ?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 u="sng">
                <a:solidFill>
                  <a:schemeClr val="dk1"/>
                </a:solidFill>
              </a:rPr>
              <a:t>La reproduction nécessite 3 configurations</a:t>
            </a:r>
            <a:endParaRPr sz="1700" u="sng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Le code de l'algorithme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Le jeu de données utilisé par l'algorithme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La Machine ou l'environnement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Comment créer la Machine ?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59" name="Google Shape;159;p29"/>
          <p:cNvSpPr/>
          <p:nvPr/>
        </p:nvSpPr>
        <p:spPr>
          <a:xfrm>
            <a:off x="5861825" y="2571750"/>
            <a:ext cx="3022800" cy="2571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Machine</a:t>
            </a:r>
            <a:endParaRPr b="1"/>
          </a:p>
        </p:txBody>
      </p:sp>
      <p:sp>
        <p:nvSpPr>
          <p:cNvPr id="160" name="Google Shape;160;p29"/>
          <p:cNvSpPr/>
          <p:nvPr/>
        </p:nvSpPr>
        <p:spPr>
          <a:xfrm>
            <a:off x="5861825" y="4053600"/>
            <a:ext cx="1382400" cy="1089900"/>
          </a:xfrm>
          <a:prstGeom prst="roundRect">
            <a:avLst>
              <a:gd fmla="val 36584" name="adj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Algorithme</a:t>
            </a:r>
            <a:endParaRPr b="1"/>
          </a:p>
        </p:txBody>
      </p:sp>
      <p:sp>
        <p:nvSpPr>
          <p:cNvPr id="161" name="Google Shape;161;p29"/>
          <p:cNvSpPr/>
          <p:nvPr/>
        </p:nvSpPr>
        <p:spPr>
          <a:xfrm>
            <a:off x="7596600" y="4053600"/>
            <a:ext cx="1301700" cy="1089900"/>
          </a:xfrm>
          <a:prstGeom prst="roundRect">
            <a:avLst>
              <a:gd fmla="val 31095" name="adj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Base de données</a:t>
            </a:r>
            <a:endParaRPr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/>
          <p:nvPr>
            <p:ph type="title"/>
          </p:nvPr>
        </p:nvSpPr>
        <p:spPr>
          <a:xfrm>
            <a:off x="392899" y="431000"/>
            <a:ext cx="8363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Reproductibilité, étape 3 : matériel/système opérateur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30"/>
          <p:cNvSpPr txBox="1"/>
          <p:nvPr>
            <p:ph idx="1" type="body"/>
          </p:nvPr>
        </p:nvSpPr>
        <p:spPr>
          <a:xfrm>
            <a:off x="392899" y="1249700"/>
            <a:ext cx="34116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Machines virtuelles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Une couche de logiciel pour simuler d'autres ordinateurs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Vous pouvez utiliser plusieurs machines virtuelles (VM)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Chaque machine peut fonctionner indépendamment l'une de l'autre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Comment en créer un ?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168" name="Google Shape;16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2500" y="919175"/>
            <a:ext cx="4764300" cy="357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1572" y="980725"/>
            <a:ext cx="4408627" cy="247984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1"/>
          <p:cNvSpPr txBox="1"/>
          <p:nvPr>
            <p:ph type="title"/>
          </p:nvPr>
        </p:nvSpPr>
        <p:spPr>
          <a:xfrm>
            <a:off x="392899" y="431000"/>
            <a:ext cx="8363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Reproductibilité, étape 3 : Machines virtuelles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31"/>
          <p:cNvSpPr txBox="1"/>
          <p:nvPr>
            <p:ph idx="1" type="body"/>
          </p:nvPr>
        </p:nvSpPr>
        <p:spPr>
          <a:xfrm>
            <a:off x="196525" y="1249700"/>
            <a:ext cx="52047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Les machines virtuelles existent depuis longtemps</a:t>
            </a:r>
            <a:br>
              <a:rPr lang="en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Initialement pour aider à partitionner le matériel informatique</a:t>
            </a:r>
            <a:br>
              <a:rPr lang="en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Souvent utilisé pour recréer d'anciens systèmes informatiques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Émulation</a:t>
            </a:r>
            <a:br>
              <a:rPr lang="en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Utilisé par tous les grands services cloud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AWS/GCP/Azure, etc.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Assure également la sécurité entre les conteneurs</a:t>
            </a:r>
            <a:endParaRPr sz="1600">
              <a:solidFill>
                <a:schemeClr val="dk1"/>
              </a:solidFill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>
                <a:solidFill>
                  <a:schemeClr val="dk1"/>
                </a:solidFill>
              </a:rPr>
              <a:t>Although, </a:t>
            </a:r>
            <a:r>
              <a:rPr lang="en" sz="17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Spector</a:t>
            </a:r>
            <a:r>
              <a:rPr lang="en" sz="1700">
                <a:solidFill>
                  <a:schemeClr val="dk1"/>
                </a:solidFill>
              </a:rPr>
              <a:t> and </a:t>
            </a:r>
            <a:r>
              <a:rPr b="1" lang="en" sz="11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Meltdown</a:t>
            </a:r>
            <a:r>
              <a:rPr lang="en" sz="1700">
                <a:solidFill>
                  <a:schemeClr val="dk1"/>
                </a:solidFill>
              </a:rPr>
              <a:t>..</a:t>
            </a:r>
            <a:endParaRPr sz="1700">
              <a:solidFill>
                <a:schemeClr val="dk1"/>
              </a:solidFill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>
                <a:solidFill>
                  <a:schemeClr val="dk1"/>
                </a:solidFill>
              </a:rPr>
              <a:t>Problème </a:t>
            </a:r>
            <a:r>
              <a:rPr lang="en" sz="1700" u="sng">
                <a:solidFill>
                  <a:schemeClr val="hlink"/>
                </a:solidFill>
                <a:hlinkClick r:id="rId6"/>
              </a:rPr>
              <a:t>d'exécution spéculative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176" name="Google Shape;176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95843" y="3575775"/>
            <a:ext cx="2798126" cy="146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2"/>
          <p:cNvSpPr txBox="1"/>
          <p:nvPr>
            <p:ph type="title"/>
          </p:nvPr>
        </p:nvSpPr>
        <p:spPr>
          <a:xfrm>
            <a:off x="392899" y="431000"/>
            <a:ext cx="8363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Reproductibilité, étape 3 : Machines virtuelles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32"/>
          <p:cNvSpPr txBox="1"/>
          <p:nvPr>
            <p:ph idx="1" type="body"/>
          </p:nvPr>
        </p:nvSpPr>
        <p:spPr>
          <a:xfrm>
            <a:off x="392902" y="1249700"/>
            <a:ext cx="79197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Conda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Pour créer l'environnement Python pour votre code d'apprentissage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Machine virtuelle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Pour créer le système d'exploitation et le « matériel ».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Docker/Singularity (containers)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Outils qui fournissent la virtualisation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F</a:t>
            </a:r>
            <a:r>
              <a:rPr lang="en">
                <a:solidFill>
                  <a:schemeClr val="dk1"/>
                </a:solidFill>
              </a:rPr>
              <a:t>ournissent des options pour créer l'ordinateur à l'aide d'un fichier de script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De plus en plus populaire pour la science et la reproductibilité.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Plus </a:t>
            </a:r>
            <a:r>
              <a:rPr lang="en">
                <a:solidFill>
                  <a:schemeClr val="dk1"/>
                </a:solidFill>
              </a:rPr>
              <a:t>légers</a:t>
            </a:r>
            <a:r>
              <a:rPr lang="en">
                <a:solidFill>
                  <a:schemeClr val="dk1"/>
                </a:solidFill>
              </a:rPr>
              <a:t> et flexibles que les machines virtuelles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Gestion des version</a:t>
            </a:r>
            <a:r>
              <a:rPr lang="en" sz="1400">
                <a:solidFill>
                  <a:schemeClr val="dk1"/>
                </a:solidFill>
              </a:rPr>
              <a:t>s: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Les conteneurs virtuels et le machines virtuelles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sont versionnées</a:t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183" name="Google Shape;18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3375" y="3374800"/>
            <a:ext cx="2085354" cy="175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99882" y="981274"/>
            <a:ext cx="2334842" cy="175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3"/>
          <p:cNvSpPr txBox="1"/>
          <p:nvPr>
            <p:ph type="title"/>
          </p:nvPr>
        </p:nvSpPr>
        <p:spPr>
          <a:xfrm>
            <a:off x="392899" y="431000"/>
            <a:ext cx="8363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Reproductibilité, étape 3 : Machines virtuelles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33"/>
          <p:cNvSpPr txBox="1"/>
          <p:nvPr>
            <p:ph idx="1" type="body"/>
          </p:nvPr>
        </p:nvSpPr>
        <p:spPr>
          <a:xfrm>
            <a:off x="392898" y="1249700"/>
            <a:ext cx="7316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Les machines virtuelles originales sont faciles à créer mais difficiles à reproduire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Mêmes raisons pour les problèmes de configuration et de bibliothèques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Comment créer et recréer facilement la même machine ?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Docker à la rescousse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Docker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Fournit un système pour créer des machines virtuelles complètes à partir d'un fichier de configuration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Fournit un accès au matériel informatique (GPU)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Simplifiez le partage de conteneurs via dockerhub.com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Inconvenient: </a:t>
            </a:r>
            <a:r>
              <a:rPr b="1" lang="en" sz="1700">
                <a:solidFill>
                  <a:schemeClr val="dk1"/>
                </a:solidFill>
              </a:rPr>
              <a:t>besoin de ubuntu</a:t>
            </a:r>
            <a:r>
              <a:rPr lang="en" sz="1700">
                <a:solidFill>
                  <a:schemeClr val="dk1"/>
                </a:solidFill>
              </a:rPr>
              <a:t>! (it's okay)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191" name="Google Shape;19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8625" y="3392376"/>
            <a:ext cx="2085374" cy="175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4"/>
          <p:cNvSpPr txBox="1"/>
          <p:nvPr>
            <p:ph type="title"/>
          </p:nvPr>
        </p:nvSpPr>
        <p:spPr>
          <a:xfrm>
            <a:off x="392899" y="431000"/>
            <a:ext cx="8363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Reproductibilité, étape 3 : machine virtuelle, conteneur, image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4"/>
          <p:cNvSpPr txBox="1"/>
          <p:nvPr>
            <p:ph idx="1" type="body"/>
          </p:nvPr>
        </p:nvSpPr>
        <p:spPr>
          <a:xfrm>
            <a:off x="392900" y="1944900"/>
            <a:ext cx="7316400" cy="254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Machine virtuelle (VMWare)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OS complètement différent</a:t>
            </a:r>
            <a:br>
              <a:rPr lang="en" sz="1700">
                <a:solidFill>
                  <a:schemeClr val="dk1"/>
                </a:solidFill>
              </a:rPr>
            </a:b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Image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Copie enregistrée de la machine virtuelle/du conteneur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Conteneur (Docker)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Vous pouvez utiliser votre $USER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Partager des dossiers à partir du système d'exploitation d'origine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Commence par une image</a:t>
            </a:r>
            <a:endParaRPr sz="1700">
              <a:solidFill>
                <a:schemeClr val="dk1"/>
              </a:solidFill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■"/>
            </a:pPr>
            <a:r>
              <a:rPr lang="en" sz="1700">
                <a:solidFill>
                  <a:schemeClr val="dk1"/>
                </a:solidFill>
              </a:rPr>
              <a:t>Vous pouvez écrire sur un calque au-dessus de l'image</a:t>
            </a:r>
            <a:endParaRPr sz="1700">
              <a:solidFill>
                <a:schemeClr val="dk1"/>
              </a:solidFill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■"/>
            </a:pPr>
            <a:r>
              <a:rPr lang="en" sz="1700">
                <a:solidFill>
                  <a:schemeClr val="dk1"/>
                </a:solidFill>
              </a:rPr>
              <a:t>La couche d'écriture est supprimée après la fin du conteneur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198" name="Google Shape;19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880400"/>
            <a:ext cx="4514850" cy="213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5"/>
          <p:cNvSpPr txBox="1"/>
          <p:nvPr>
            <p:ph type="title"/>
          </p:nvPr>
        </p:nvSpPr>
        <p:spPr>
          <a:xfrm>
            <a:off x="392899" y="431000"/>
            <a:ext cx="8363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Reproductibilité, étape 3 : Docker vs. VM</a:t>
            </a:r>
            <a:br>
              <a:rPr lang="en"/>
            </a:br>
            <a:r>
              <a:rPr lang="en"/>
              <a:t>1. </a:t>
            </a:r>
            <a:r>
              <a:rPr lang="en" u="sng"/>
              <a:t>Virtualisation</a:t>
            </a:r>
            <a:r>
              <a:rPr lang="en"/>
              <a:t>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5"/>
          <p:cNvSpPr txBox="1"/>
          <p:nvPr>
            <p:ph idx="1" type="body"/>
          </p:nvPr>
        </p:nvSpPr>
        <p:spPr>
          <a:xfrm>
            <a:off x="392898" y="1249700"/>
            <a:ext cx="7316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205" name="Google Shape;20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9201" y="1581926"/>
            <a:ext cx="5665577" cy="3186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6"/>
          <p:cNvSpPr txBox="1"/>
          <p:nvPr>
            <p:ph type="title"/>
          </p:nvPr>
        </p:nvSpPr>
        <p:spPr>
          <a:xfrm>
            <a:off x="392899" y="431000"/>
            <a:ext cx="8363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Reproductibilité, étape 3 : Docker vs. VM</a:t>
            </a:r>
            <a:br>
              <a:rPr lang="en"/>
            </a:br>
            <a:r>
              <a:rPr lang="en"/>
              <a:t>2. </a:t>
            </a:r>
            <a:r>
              <a:rPr lang="en" u="sng"/>
              <a:t>performance</a:t>
            </a:r>
            <a:r>
              <a:rPr lang="en"/>
              <a:t>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6"/>
          <p:cNvSpPr txBox="1"/>
          <p:nvPr>
            <p:ph idx="1" type="body"/>
          </p:nvPr>
        </p:nvSpPr>
        <p:spPr>
          <a:xfrm>
            <a:off x="392898" y="1249700"/>
            <a:ext cx="7316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212" name="Google Shape;21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9201" y="1581926"/>
            <a:ext cx="5665577" cy="3186876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6"/>
          <p:cNvSpPr/>
          <p:nvPr/>
        </p:nvSpPr>
        <p:spPr>
          <a:xfrm>
            <a:off x="1886825" y="2525925"/>
            <a:ext cx="200100" cy="13050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45F06"/>
              </a:solidFill>
            </a:endParaRPr>
          </a:p>
        </p:txBody>
      </p:sp>
      <p:sp>
        <p:nvSpPr>
          <p:cNvPr id="214" name="Google Shape;214;p36"/>
          <p:cNvSpPr/>
          <p:nvPr/>
        </p:nvSpPr>
        <p:spPr>
          <a:xfrm rot="10800000">
            <a:off x="6973175" y="2525925"/>
            <a:ext cx="200100" cy="561900"/>
          </a:xfrm>
          <a:prstGeom prst="leftBrace">
            <a:avLst>
              <a:gd fmla="val 50000" name="adj1"/>
              <a:gd fmla="val 50854" name="adj2"/>
            </a:avLst>
          </a:prstGeom>
          <a:noFill/>
          <a:ln cap="flat" cmpd="sng" w="38100">
            <a:solidFill>
              <a:srgbClr val="BF9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69138"/>
              </a:solidFill>
            </a:endParaRPr>
          </a:p>
        </p:txBody>
      </p:sp>
      <p:sp>
        <p:nvSpPr>
          <p:cNvPr id="215" name="Google Shape;215;p36"/>
          <p:cNvSpPr txBox="1"/>
          <p:nvPr/>
        </p:nvSpPr>
        <p:spPr>
          <a:xfrm>
            <a:off x="162800" y="2784225"/>
            <a:ext cx="1628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Long à charger (démarrer le OS) et performance sous-optimales</a:t>
            </a:r>
            <a:endParaRPr b="1"/>
          </a:p>
        </p:txBody>
      </p:sp>
      <p:sp>
        <p:nvSpPr>
          <p:cNvPr id="216" name="Google Shape;216;p36"/>
          <p:cNvSpPr txBox="1"/>
          <p:nvPr/>
        </p:nvSpPr>
        <p:spPr>
          <a:xfrm>
            <a:off x="7268450" y="2347700"/>
            <a:ext cx="1628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Se charge en quelques ms et performances quasi-natives </a:t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type="title"/>
          </p:nvPr>
        </p:nvSpPr>
        <p:spPr>
          <a:xfrm>
            <a:off x="392899" y="431000"/>
            <a:ext cx="84438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lang="en" sz="2500"/>
              <a:t>On a du code qui marche (sur notre ordinateur portable) ?</a:t>
            </a:r>
            <a:endParaRPr sz="2500"/>
          </a:p>
        </p:txBody>
      </p:sp>
      <p:sp>
        <p:nvSpPr>
          <p:cNvPr id="88" name="Google Shape;88;p19"/>
          <p:cNvSpPr txBox="1"/>
          <p:nvPr>
            <p:ph idx="1" type="body"/>
          </p:nvPr>
        </p:nvSpPr>
        <p:spPr>
          <a:xfrm>
            <a:off x="392898" y="1249700"/>
            <a:ext cx="7316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273050" lvl="0" marL="342900" rtl="0" algn="l">
              <a:spcBef>
                <a:spcPts val="5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Comment déployons-nous notre code et veillons-nous à ce qu'il fonctionne comme prévu ?</a:t>
            </a:r>
            <a:endParaRPr sz="1700"/>
          </a:p>
          <a:p>
            <a:pPr indent="-273050" lvl="0" marL="3429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Les ordinateurs ne sont pas aussi déterministes que nous le souhaiterions.</a:t>
            </a:r>
            <a:endParaRPr sz="1700"/>
          </a:p>
          <a:p>
            <a:pPr indent="-273050" lvl="0" marL="3429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Nous voulons rendre notre méthode la plus reproductible possible</a:t>
            </a:r>
            <a:endParaRPr sz="1700"/>
          </a:p>
          <a:p>
            <a:pPr indent="-273050" lvl="0" marL="3429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/>
              <a:t>Reproductible :</a:t>
            </a:r>
            <a:r>
              <a:rPr lang="en" sz="1700"/>
              <a:t> si quelqu'un d'autre exécute mon code/mon analyse, il obtient les mêmes résultats (y compris vous-même quelques semaines plus tard)</a:t>
            </a:r>
            <a:endParaRPr sz="1700"/>
          </a:p>
          <a:p>
            <a:pPr indent="-273050" lvl="1" marL="6858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Documentation sur la façon d'exécuter le code</a:t>
            </a:r>
            <a:endParaRPr sz="1700"/>
          </a:p>
          <a:p>
            <a:pPr indent="-273050" lvl="1" marL="6858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Recréer le même système logiciel (packages) pour le code</a:t>
            </a:r>
            <a:endParaRPr sz="1700"/>
          </a:p>
          <a:p>
            <a:pPr indent="-273050" lvl="1" marL="6858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Même le matériel et les pilotes ?</a:t>
            </a:r>
            <a:endParaRPr sz="1700"/>
          </a:p>
          <a:p>
            <a:pPr indent="-273050" lvl="0" marL="3429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/>
              <a:t>Objectif : </a:t>
            </a:r>
            <a:r>
              <a:rPr lang="en" sz="1700"/>
              <a:t>Rendre notre code facile à partager et à reproduire</a:t>
            </a:r>
            <a:endParaRPr sz="1700"/>
          </a:p>
          <a:p>
            <a:pPr indent="-273050" lvl="0" marL="3429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Cela peut représenter beaucoup de travail, mais cela en vaut vraiment la peine.</a:t>
            </a:r>
            <a:endParaRPr sz="17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7"/>
          <p:cNvSpPr txBox="1"/>
          <p:nvPr>
            <p:ph type="title"/>
          </p:nvPr>
        </p:nvSpPr>
        <p:spPr>
          <a:xfrm>
            <a:off x="392899" y="431000"/>
            <a:ext cx="8363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Reproductibilité, étape 3 : Docker vs. VM</a:t>
            </a:r>
            <a:br>
              <a:rPr lang="en"/>
            </a:br>
            <a:r>
              <a:rPr lang="en"/>
              <a:t>4. </a:t>
            </a:r>
            <a:r>
              <a:rPr lang="en" u="sng"/>
              <a:t>Sécurité</a:t>
            </a:r>
            <a:r>
              <a:rPr lang="en"/>
              <a:t>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7"/>
          <p:cNvSpPr txBox="1"/>
          <p:nvPr>
            <p:ph idx="1" type="body"/>
          </p:nvPr>
        </p:nvSpPr>
        <p:spPr>
          <a:xfrm>
            <a:off x="392898" y="1249700"/>
            <a:ext cx="7316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223" name="Google Shape;22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9201" y="1581926"/>
            <a:ext cx="5665577" cy="3186876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7"/>
          <p:cNvSpPr/>
          <p:nvPr/>
        </p:nvSpPr>
        <p:spPr>
          <a:xfrm>
            <a:off x="1886825" y="2525925"/>
            <a:ext cx="200100" cy="13050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45F06"/>
              </a:solidFill>
            </a:endParaRPr>
          </a:p>
        </p:txBody>
      </p:sp>
      <p:sp>
        <p:nvSpPr>
          <p:cNvPr id="225" name="Google Shape;225;p37"/>
          <p:cNvSpPr/>
          <p:nvPr/>
        </p:nvSpPr>
        <p:spPr>
          <a:xfrm rot="10800000">
            <a:off x="6973175" y="2525925"/>
            <a:ext cx="200100" cy="561900"/>
          </a:xfrm>
          <a:prstGeom prst="leftBrace">
            <a:avLst>
              <a:gd fmla="val 50000" name="adj1"/>
              <a:gd fmla="val 50854" name="adj2"/>
            </a:avLst>
          </a:prstGeom>
          <a:noFill/>
          <a:ln cap="flat" cmpd="sng" w="38100">
            <a:solidFill>
              <a:srgbClr val="BF9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69138"/>
              </a:solidFill>
            </a:endParaRPr>
          </a:p>
        </p:txBody>
      </p:sp>
      <p:sp>
        <p:nvSpPr>
          <p:cNvPr id="226" name="Google Shape;226;p37"/>
          <p:cNvSpPr txBox="1"/>
          <p:nvPr/>
        </p:nvSpPr>
        <p:spPr>
          <a:xfrm>
            <a:off x="162800" y="2784225"/>
            <a:ext cx="1628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Très sûr (difficile de prendre le contrôle du OS en dehors de la VM)</a:t>
            </a:r>
            <a:endParaRPr b="1"/>
          </a:p>
        </p:txBody>
      </p:sp>
      <p:sp>
        <p:nvSpPr>
          <p:cNvPr id="227" name="Google Shape;227;p37"/>
          <p:cNvSpPr txBox="1"/>
          <p:nvPr/>
        </p:nvSpPr>
        <p:spPr>
          <a:xfrm>
            <a:off x="7268450" y="2347700"/>
            <a:ext cx="1819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Plus vulnérable puisque l'application est sur le OS principal</a:t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/>
          <p:cNvSpPr txBox="1"/>
          <p:nvPr>
            <p:ph type="title"/>
          </p:nvPr>
        </p:nvSpPr>
        <p:spPr>
          <a:xfrm>
            <a:off x="392899" y="431000"/>
            <a:ext cx="8363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Reproductibilité, étape 3 : Docker vs. VM</a:t>
            </a:r>
            <a:br>
              <a:rPr lang="en"/>
            </a:br>
            <a:r>
              <a:rPr lang="en"/>
              <a:t>5. </a:t>
            </a:r>
            <a:r>
              <a:rPr lang="en" u="sng"/>
              <a:t>Reproductibilité</a:t>
            </a:r>
            <a:r>
              <a:rPr lang="en"/>
              <a:t>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8"/>
          <p:cNvSpPr txBox="1"/>
          <p:nvPr>
            <p:ph idx="1" type="body"/>
          </p:nvPr>
        </p:nvSpPr>
        <p:spPr>
          <a:xfrm>
            <a:off x="392898" y="1249700"/>
            <a:ext cx="7316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234" name="Google Shape;23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9201" y="1581926"/>
            <a:ext cx="5665577" cy="3186876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8"/>
          <p:cNvSpPr/>
          <p:nvPr/>
        </p:nvSpPr>
        <p:spPr>
          <a:xfrm>
            <a:off x="1886825" y="2525925"/>
            <a:ext cx="200100" cy="13050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45F06"/>
              </a:solidFill>
            </a:endParaRPr>
          </a:p>
        </p:txBody>
      </p:sp>
      <p:sp>
        <p:nvSpPr>
          <p:cNvPr id="236" name="Google Shape;236;p38"/>
          <p:cNvSpPr/>
          <p:nvPr/>
        </p:nvSpPr>
        <p:spPr>
          <a:xfrm rot="10800000">
            <a:off x="6973175" y="2525925"/>
            <a:ext cx="200100" cy="561900"/>
          </a:xfrm>
          <a:prstGeom prst="leftBrace">
            <a:avLst>
              <a:gd fmla="val 50000" name="adj1"/>
              <a:gd fmla="val 50854" name="adj2"/>
            </a:avLst>
          </a:prstGeom>
          <a:noFill/>
          <a:ln cap="flat" cmpd="sng" w="38100">
            <a:solidFill>
              <a:srgbClr val="BF9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69138"/>
              </a:solidFill>
            </a:endParaRPr>
          </a:p>
        </p:txBody>
      </p:sp>
      <p:sp>
        <p:nvSpPr>
          <p:cNvPr id="237" name="Google Shape;237;p38"/>
          <p:cNvSpPr txBox="1"/>
          <p:nvPr/>
        </p:nvSpPr>
        <p:spPr>
          <a:xfrm>
            <a:off x="162800" y="2784225"/>
            <a:ext cx="16287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Coûteux à faire tourner. Pas facile de faire tourner beaucoup de processus avec des configurations différentes. </a:t>
            </a:r>
            <a:endParaRPr/>
          </a:p>
        </p:txBody>
      </p:sp>
      <p:sp>
        <p:nvSpPr>
          <p:cNvPr id="238" name="Google Shape;238;p38"/>
          <p:cNvSpPr txBox="1"/>
          <p:nvPr/>
        </p:nvSpPr>
        <p:spPr>
          <a:xfrm>
            <a:off x="7268450" y="2347700"/>
            <a:ext cx="16287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Léger et rapide +</a:t>
            </a:r>
            <a:br>
              <a:rPr lang="en"/>
            </a:br>
            <a:r>
              <a:rPr lang="en">
                <a:solidFill>
                  <a:schemeClr val="dk1"/>
                </a:solidFill>
              </a:rPr>
              <a:t>Plus facile à construire et à mettre à jours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: plus de reproducibilité.</a:t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/>
          <p:nvPr>
            <p:ph type="title"/>
          </p:nvPr>
        </p:nvSpPr>
        <p:spPr>
          <a:xfrm>
            <a:off x="392899" y="431000"/>
            <a:ext cx="8363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Reproductibilité, étape 3 : Docker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9"/>
          <p:cNvSpPr txBox="1"/>
          <p:nvPr>
            <p:ph idx="1" type="body"/>
          </p:nvPr>
        </p:nvSpPr>
        <p:spPr>
          <a:xfrm>
            <a:off x="392898" y="1249700"/>
            <a:ext cx="7316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245" name="Google Shape;24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6475" y="1249700"/>
            <a:ext cx="6922307" cy="389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0"/>
          <p:cNvSpPr txBox="1"/>
          <p:nvPr>
            <p:ph idx="1" type="body"/>
          </p:nvPr>
        </p:nvSpPr>
        <p:spPr>
          <a:xfrm>
            <a:off x="392898" y="1249700"/>
            <a:ext cx="7316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Comment utiliser un conteneur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Obtenir un conteneur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venir"/>
              <a:buChar char="○"/>
            </a:pPr>
            <a:r>
              <a:rPr lang="en" sz="17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docker pull ubuntu-20.04 as ubuntu</a:t>
            </a:r>
            <a:br>
              <a:rPr lang="en" sz="17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sz="17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Utiliser le conteneur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Avenir"/>
              <a:buChar char="○"/>
            </a:pPr>
            <a:r>
              <a:rPr lang="en" sz="17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docker run ubuntu </a:t>
            </a:r>
            <a:endParaRPr sz="1700">
              <a:solidFill>
                <a:schemeClr val="dk1"/>
              </a:solidFill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■"/>
            </a:pPr>
            <a:r>
              <a:rPr lang="en" sz="1700">
                <a:solidFill>
                  <a:schemeClr val="dk1"/>
                </a:solidFill>
              </a:rPr>
              <a:t>Peut être utilisé pour exécuter un programme par défaut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Avenir"/>
              <a:buChar char="○"/>
            </a:pPr>
            <a:r>
              <a:rPr lang="en" sz="17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docker run ubuntu -i</a:t>
            </a:r>
            <a:endParaRPr sz="1700">
              <a:solidFill>
                <a:schemeClr val="dk1"/>
              </a:solidFill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■"/>
            </a:pPr>
            <a:r>
              <a:rPr lang="en" sz="1700">
                <a:solidFill>
                  <a:schemeClr val="dk1"/>
                </a:solidFill>
              </a:rPr>
              <a:t>-i = mode interactif</a:t>
            </a:r>
            <a:endParaRPr sz="1700">
              <a:solidFill>
                <a:schemeClr val="dk1"/>
              </a:solidFill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■"/>
            </a:pPr>
            <a:r>
              <a:rPr lang="en" sz="1700">
                <a:solidFill>
                  <a:schemeClr val="dk1"/>
                </a:solidFill>
              </a:rPr>
              <a:t>Donne </a:t>
            </a:r>
            <a:r>
              <a:rPr lang="en" sz="1700">
                <a:solidFill>
                  <a:schemeClr val="dk1"/>
                </a:solidFill>
              </a:rPr>
              <a:t>accès</a:t>
            </a:r>
            <a:r>
              <a:rPr lang="en" sz="1700">
                <a:solidFill>
                  <a:schemeClr val="dk1"/>
                </a:solidFill>
              </a:rPr>
              <a:t> au terminal à la VM</a:t>
            </a:r>
            <a:endParaRPr sz="17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51" name="Google Shape;251;p40"/>
          <p:cNvSpPr txBox="1"/>
          <p:nvPr>
            <p:ph type="title"/>
          </p:nvPr>
        </p:nvSpPr>
        <p:spPr>
          <a:xfrm>
            <a:off x="392899" y="431000"/>
            <a:ext cx="8363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Reproductibilité, étape 3 : matériel/système opérateur</a:t>
            </a:r>
            <a:endParaRPr/>
          </a:p>
        </p:txBody>
      </p:sp>
      <p:pic>
        <p:nvPicPr>
          <p:cNvPr id="252" name="Google Shape;25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8625" y="3392376"/>
            <a:ext cx="2085374" cy="175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1"/>
          <p:cNvSpPr txBox="1"/>
          <p:nvPr>
            <p:ph type="title"/>
          </p:nvPr>
        </p:nvSpPr>
        <p:spPr>
          <a:xfrm>
            <a:off x="392899" y="431000"/>
            <a:ext cx="8363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Reproductibilité, étape 3 : Docker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41"/>
          <p:cNvSpPr txBox="1"/>
          <p:nvPr>
            <p:ph idx="1" type="body"/>
          </p:nvPr>
        </p:nvSpPr>
        <p:spPr>
          <a:xfrm>
            <a:off x="392898" y="1249700"/>
            <a:ext cx="7316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-"/>
            </a:pPr>
            <a:r>
              <a:rPr i="1" lang="en" sz="1700">
                <a:solidFill>
                  <a:schemeClr val="dk1"/>
                </a:solidFill>
              </a:rPr>
              <a:t>docker build # construit une image à partir d'un Dockerfile</a:t>
            </a:r>
            <a:endParaRPr i="1"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-"/>
            </a:pPr>
            <a:r>
              <a:rPr i="1" lang="en" sz="1700">
                <a:solidFill>
                  <a:schemeClr val="dk1"/>
                </a:solidFill>
              </a:rPr>
              <a:t>docker push # pousse l'image vers un registre</a:t>
            </a:r>
            <a:endParaRPr i="1"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-"/>
            </a:pPr>
            <a:r>
              <a:rPr i="1" lang="en" sz="1700">
                <a:solidFill>
                  <a:schemeClr val="dk1"/>
                </a:solidFill>
              </a:rPr>
              <a:t>docker pull # extrait une image d'un registre</a:t>
            </a:r>
            <a:endParaRPr i="1"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-"/>
            </a:pPr>
            <a:r>
              <a:rPr i="1" lang="en" sz="1700">
                <a:solidFill>
                  <a:schemeClr val="dk1"/>
                </a:solidFill>
              </a:rPr>
              <a:t>docker images # liste toutes les images que le serveur connaît</a:t>
            </a:r>
            <a:endParaRPr i="1"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-"/>
            </a:pPr>
            <a:r>
              <a:rPr i="1" lang="en" sz="1700">
                <a:solidFill>
                  <a:schemeClr val="dk1"/>
                </a:solidFill>
              </a:rPr>
              <a:t>docker run # exécute une image en tant que conteneur</a:t>
            </a:r>
            <a:endParaRPr i="1"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-"/>
            </a:pPr>
            <a:r>
              <a:rPr i="1" lang="en" sz="1700">
                <a:solidFill>
                  <a:schemeClr val="dk1"/>
                </a:solidFill>
              </a:rPr>
              <a:t>docker ps # liste tous les conteneurs en cours d'exécution</a:t>
            </a:r>
            <a:endParaRPr i="1"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-"/>
            </a:pPr>
            <a:r>
              <a:rPr i="1" lang="en" sz="1700">
                <a:solidFill>
                  <a:schemeClr val="dk1"/>
                </a:solidFill>
              </a:rPr>
              <a:t>docker stop # arrêter un conteneur</a:t>
            </a:r>
            <a:endParaRPr i="1"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-"/>
            </a:pPr>
            <a:r>
              <a:rPr i="1" lang="en" sz="1700">
                <a:solidFill>
                  <a:schemeClr val="dk1"/>
                </a:solidFill>
              </a:rPr>
              <a:t>docker rm # supprimer un conteneur</a:t>
            </a:r>
            <a:endParaRPr i="1"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-"/>
            </a:pPr>
            <a:r>
              <a:rPr i="1" lang="en" sz="1700">
                <a:solidFill>
                  <a:schemeClr val="dk1"/>
                </a:solidFill>
              </a:rPr>
              <a:t>docker rmi # supprimer une image</a:t>
            </a:r>
            <a:endParaRPr i="1" sz="1700">
              <a:solidFill>
                <a:schemeClr val="dk1"/>
              </a:solidFill>
            </a:endParaRPr>
          </a:p>
        </p:txBody>
      </p:sp>
      <p:pic>
        <p:nvPicPr>
          <p:cNvPr id="259" name="Google Shape;25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8625" y="3392376"/>
            <a:ext cx="2085374" cy="175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2"/>
          <p:cNvSpPr txBox="1"/>
          <p:nvPr>
            <p:ph type="title"/>
          </p:nvPr>
        </p:nvSpPr>
        <p:spPr>
          <a:xfrm>
            <a:off x="392899" y="431000"/>
            <a:ext cx="8363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Reproductibilité, étape 3 : Docker, créer un conteneur</a:t>
            </a:r>
            <a:endParaRPr/>
          </a:p>
        </p:txBody>
      </p:sp>
      <p:sp>
        <p:nvSpPr>
          <p:cNvPr id="265" name="Google Shape;265;p42"/>
          <p:cNvSpPr txBox="1"/>
          <p:nvPr>
            <p:ph idx="1" type="body"/>
          </p:nvPr>
        </p:nvSpPr>
        <p:spPr>
          <a:xfrm>
            <a:off x="392900" y="1249700"/>
            <a:ext cx="58551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en" sz="1700" u="sng">
                <a:solidFill>
                  <a:schemeClr val="dk1"/>
                </a:solidFill>
              </a:rPr>
              <a:t>Interactif :</a:t>
            </a:r>
            <a:r>
              <a:rPr b="1" lang="en" sz="1700">
                <a:solidFill>
                  <a:schemeClr val="dk1"/>
                </a:solidFill>
              </a:rPr>
              <a:t> </a:t>
            </a:r>
            <a:r>
              <a:rPr lang="en" sz="1700">
                <a:solidFill>
                  <a:schemeClr val="dk1"/>
                </a:solidFill>
              </a:rPr>
              <a:t>exécutez un conteneur Docker, modifiez le conteneur, puis validez les modifications apportées au conteneur.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en" sz="1700" u="sng">
                <a:solidFill>
                  <a:schemeClr val="dk1"/>
                </a:solidFill>
              </a:rPr>
              <a:t>DockerFile :</a:t>
            </a:r>
            <a:r>
              <a:rPr lang="en" sz="1700">
                <a:solidFill>
                  <a:schemeClr val="dk1"/>
                </a:solidFill>
              </a:rPr>
              <a:t> Créer un fichier/recette pour recréer le conteneur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lphaLcPeriod"/>
            </a:pPr>
            <a:r>
              <a:rPr lang="en" sz="1700">
                <a:solidFill>
                  <a:schemeClr val="dk1"/>
                </a:solidFill>
              </a:rPr>
              <a:t>Image de départ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lphaLcPeriod"/>
            </a:pPr>
            <a:r>
              <a:rPr lang="en" sz="1700">
                <a:solidFill>
                  <a:schemeClr val="dk1"/>
                </a:solidFill>
              </a:rPr>
              <a:t>Installe les bibliothèques du système d'exploitation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lphaLcPeriod"/>
            </a:pPr>
            <a:r>
              <a:rPr lang="en" sz="1700">
                <a:solidFill>
                  <a:schemeClr val="dk1"/>
                </a:solidFill>
              </a:rPr>
              <a:t>Facultatif : modifie les pilotes matériels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lphaLcPeriod"/>
            </a:pPr>
            <a:r>
              <a:rPr lang="en" sz="1700">
                <a:solidFill>
                  <a:schemeClr val="dk1"/>
                </a:solidFill>
              </a:rPr>
              <a:t>Configure les bibliothèques de construction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lphaLcPeriod"/>
            </a:pPr>
            <a:r>
              <a:rPr lang="en" sz="1700">
                <a:solidFill>
                  <a:schemeClr val="dk1"/>
                </a:solidFill>
              </a:rPr>
              <a:t>Crée un environnement Python (Conda)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lphaLcPeriod"/>
            </a:pPr>
            <a:r>
              <a:rPr lang="en" sz="1700">
                <a:solidFill>
                  <a:schemeClr val="dk1"/>
                </a:solidFill>
              </a:rPr>
              <a:t>Recrée la configuration de l'environnement Python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266" name="Google Shape;26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7326" y="1585175"/>
            <a:ext cx="2814123" cy="324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3"/>
          <p:cNvSpPr txBox="1"/>
          <p:nvPr>
            <p:ph idx="1" type="body"/>
          </p:nvPr>
        </p:nvSpPr>
        <p:spPr>
          <a:xfrm>
            <a:off x="392900" y="1249700"/>
            <a:ext cx="83355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Quand utiliser un environnement Conda: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Dans presque tous les cas, vous devez utiliser un environnement conda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Pour la reproductibilité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Les environnement virtuels fournissent des couches supplémentaires de reproductibilité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Conda : pour pouvoir exécuter le code Python de quelqu'un d'autre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Docker : pour ré-exécuter la configuration d'expérience exacte d'un autre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Lorsque votre code accède à des éléments/matériels en dehors de Python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Ports réseau, rendu hors écran, matériel spécial (robots)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Adaptez facilement le calcul à plus d'ordinateurs.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72" name="Google Shape;272;p43"/>
          <p:cNvSpPr txBox="1"/>
          <p:nvPr>
            <p:ph type="title"/>
          </p:nvPr>
        </p:nvSpPr>
        <p:spPr>
          <a:xfrm>
            <a:off x="392899" y="431000"/>
            <a:ext cx="8363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Reproductibilité, étape 3 : Résumé (Conda)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4"/>
          <p:cNvSpPr txBox="1"/>
          <p:nvPr>
            <p:ph type="title"/>
          </p:nvPr>
        </p:nvSpPr>
        <p:spPr>
          <a:xfrm>
            <a:off x="392906" y="431006"/>
            <a:ext cx="72747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Reproductibilité, étape 3 : Résumé Docker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44"/>
          <p:cNvSpPr txBox="1"/>
          <p:nvPr>
            <p:ph idx="1" type="body"/>
          </p:nvPr>
        </p:nvSpPr>
        <p:spPr>
          <a:xfrm>
            <a:off x="392900" y="1144801"/>
            <a:ext cx="8357100" cy="31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/>
              <a:t>Quand utiliser une machine virtuelle:</a:t>
            </a:r>
            <a:endParaRPr u="sng"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500"/>
              <a:t>Dépendances spécifiques au système d'exploitation</a:t>
            </a:r>
            <a:endParaRPr sz="15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500"/>
              <a:t>Un besoin de définir divers contrôles dans les systèmes d'exploitation</a:t>
            </a:r>
            <a:endParaRPr sz="15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500"/>
              <a:t>Applications héritées qui ne fonctionnent plus sur les systèmes d'exploitation modernes</a:t>
            </a:r>
            <a:endParaRPr sz="15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500"/>
              <a:t>Différentes exigences en matière de système d'exploitation avec une seule infrastructure physique sous-jacente disponible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/>
              <a:t>Quand utiliser Docker:</a:t>
            </a:r>
            <a:endParaRPr u="sng"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500"/>
              <a:t>Exigences de ressources légères ou architecture de microservices</a:t>
            </a:r>
            <a:endParaRPr sz="15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500"/>
              <a:t>Un environnement d'infrastructure physique distribué, comprenant des serveurs basés sur le cloud.</a:t>
            </a:r>
            <a:endParaRPr sz="15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500"/>
              <a:t>Cycles de déploiement rapides (car les Dockerfiles sont plus faciles à gérer que les configurations de VM)</a:t>
            </a:r>
            <a:endParaRPr sz="15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500"/>
              <a:t>Une exigence d’évolutivité rapide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5"/>
          <p:cNvSpPr txBox="1"/>
          <p:nvPr>
            <p:ph type="title"/>
          </p:nvPr>
        </p:nvSpPr>
        <p:spPr>
          <a:xfrm>
            <a:off x="392906" y="431006"/>
            <a:ext cx="72747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Références</a:t>
            </a:r>
            <a:endParaRPr/>
          </a:p>
        </p:txBody>
      </p:sp>
      <p:sp>
        <p:nvSpPr>
          <p:cNvPr id="284" name="Google Shape;284;p45"/>
          <p:cNvSpPr txBox="1"/>
          <p:nvPr>
            <p:ph idx="1" type="body"/>
          </p:nvPr>
        </p:nvSpPr>
        <p:spPr>
          <a:xfrm>
            <a:off x="593823" y="1561125"/>
            <a:ext cx="7316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6858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700"/>
              <a:t>https://www.icloud.com/keynote/05dSrWNsDQhX1wjaGPnSt6ckQ#docker</a:t>
            </a:r>
            <a:endParaRPr sz="1700"/>
          </a:p>
          <a:p>
            <a:pPr indent="0" lvl="0" marL="6858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https://images.linoxide.com/docker-commands-cheatsheet-part2-700x900.png</a:t>
            </a:r>
            <a:endParaRPr sz="1700"/>
          </a:p>
          <a:p>
            <a:pPr indent="0" lvl="0" marL="6858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https://timesofcloud.com/wp-content/uploads/2019/12/Containers_vs_Virtual_Machine-2048x968.png</a:t>
            </a:r>
            <a:endParaRPr sz="1700"/>
          </a:p>
          <a:p>
            <a:pPr indent="0" lvl="0" marL="6858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https://www.worldofdemonicon.com/</a:t>
            </a:r>
            <a:endParaRPr sz="1700"/>
          </a:p>
          <a:p>
            <a:pPr indent="0" lvl="0" marL="6858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https://liampaull.ca/ift6757/exercise_1/</a:t>
            </a:r>
            <a:endParaRPr sz="1700"/>
          </a:p>
          <a:p>
            <a:pPr indent="0" lvl="0" marL="6858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https://www.youtube.com/watch?v=JdLeXaJpCz4</a:t>
            </a:r>
            <a:endParaRPr sz="1700"/>
          </a:p>
          <a:p>
            <a:pPr indent="0" lvl="0" marL="6858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6858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 txBox="1"/>
          <p:nvPr>
            <p:ph type="title"/>
          </p:nvPr>
        </p:nvSpPr>
        <p:spPr>
          <a:xfrm>
            <a:off x="392906" y="431006"/>
            <a:ext cx="72747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Aperçu de la reproductibilité</a:t>
            </a:r>
            <a:endParaRPr/>
          </a:p>
        </p:txBody>
      </p:sp>
      <p:sp>
        <p:nvSpPr>
          <p:cNvPr id="94" name="Google Shape;94;p20"/>
          <p:cNvSpPr txBox="1"/>
          <p:nvPr>
            <p:ph idx="1" type="body"/>
          </p:nvPr>
        </p:nvSpPr>
        <p:spPr>
          <a:xfrm>
            <a:off x="392898" y="1249700"/>
            <a:ext cx="7316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273050" lvl="0" marL="342900" rtl="0" algn="l">
              <a:spcBef>
                <a:spcPts val="5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La reproductibilité est un vrai problème</a:t>
            </a:r>
            <a:endParaRPr sz="1700"/>
          </a:p>
          <a:p>
            <a:pPr indent="-273050" lvl="0" marL="3429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Comprendre le fonctionnement du code</a:t>
            </a:r>
            <a:endParaRPr sz="1700"/>
          </a:p>
          <a:p>
            <a:pPr indent="-273050" lvl="1" marL="6858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Faites une bonne documentation afin que nous sachions ce qui est censé se passer</a:t>
            </a:r>
            <a:endParaRPr sz="1700"/>
          </a:p>
          <a:p>
            <a:pPr indent="-273050" lvl="0" marL="3429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Reproduire l'environnement de</a:t>
            </a:r>
            <a:r>
              <a:rPr lang="en" sz="1700"/>
              <a:t> développement</a:t>
            </a:r>
            <a:endParaRPr sz="1700"/>
          </a:p>
          <a:p>
            <a:pPr indent="-273050" lvl="1" marL="6858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Utilisation de Conda/Virtual Env</a:t>
            </a:r>
            <a:endParaRPr sz="1700"/>
          </a:p>
          <a:p>
            <a:pPr indent="-273050" lvl="0" marL="3429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Que faire si le système opérateur /matériel est différent ?</a:t>
            </a:r>
            <a:endParaRPr sz="1700"/>
          </a:p>
          <a:p>
            <a:pPr indent="-273050" lvl="1" marL="6858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Comment utiliser une machine virtuelle (docker)</a:t>
            </a:r>
            <a:endParaRPr sz="1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 txBox="1"/>
          <p:nvPr>
            <p:ph type="title"/>
          </p:nvPr>
        </p:nvSpPr>
        <p:spPr>
          <a:xfrm>
            <a:off x="392906" y="431006"/>
            <a:ext cx="72747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reproductibilité est un vrai problème !</a:t>
            </a:r>
            <a:endParaRPr/>
          </a:p>
        </p:txBody>
      </p:sp>
      <p:sp>
        <p:nvSpPr>
          <p:cNvPr id="100" name="Google Shape;100;p21"/>
          <p:cNvSpPr txBox="1"/>
          <p:nvPr>
            <p:ph idx="1" type="body"/>
          </p:nvPr>
        </p:nvSpPr>
        <p:spPr>
          <a:xfrm>
            <a:off x="392899" y="1249700"/>
            <a:ext cx="56001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en" sz="1700">
                <a:solidFill>
                  <a:schemeClr val="dk1"/>
                </a:solidFill>
              </a:rPr>
              <a:t>Reproductibilité : </a:t>
            </a:r>
            <a:r>
              <a:rPr lang="en" sz="1700">
                <a:solidFill>
                  <a:schemeClr val="dk1"/>
                </a:solidFill>
              </a:rPr>
              <a:t>Si vous enfermez quelqu'un dans une pièce fermée sans Internet, peut-il reproduire vos résultats ?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Pourquoi est-ce important?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C'est le pilier de la science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Si d'autres ne peuvent pas utiliser notre travail, cela n'est pas utile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"Ce que je ne peux pas [re]créer, je ne le comprends pas."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-Richard P. Feynman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101" name="Google Shape;101;p21"/>
          <p:cNvPicPr preferRelativeResize="0"/>
          <p:nvPr/>
        </p:nvPicPr>
        <p:blipFill rotWithShape="1">
          <a:blip r:embed="rId3">
            <a:alphaModFix/>
          </a:blip>
          <a:srcRect b="46351" l="0" r="0" t="0"/>
          <a:stretch/>
        </p:blipFill>
        <p:spPr>
          <a:xfrm>
            <a:off x="6103350" y="201725"/>
            <a:ext cx="2726250" cy="275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5738" y="3083850"/>
            <a:ext cx="1400175" cy="19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392899" y="431000"/>
            <a:ext cx="81729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Reproductibilité, étape 1 : Quel est le résultat ?</a:t>
            </a:r>
            <a:endParaRPr/>
          </a:p>
        </p:txBody>
      </p:sp>
      <p:sp>
        <p:nvSpPr>
          <p:cNvPr id="108" name="Google Shape;108;p22"/>
          <p:cNvSpPr txBox="1"/>
          <p:nvPr>
            <p:ph idx="1" type="body"/>
          </p:nvPr>
        </p:nvSpPr>
        <p:spPr>
          <a:xfrm>
            <a:off x="392898" y="1249700"/>
            <a:ext cx="7316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en" sz="1700">
                <a:solidFill>
                  <a:schemeClr val="dk1"/>
                </a:solidFill>
              </a:rPr>
              <a:t>Documentation : </a:t>
            </a:r>
            <a:r>
              <a:rPr lang="en" sz="1700">
                <a:solidFill>
                  <a:schemeClr val="dk1"/>
                </a:solidFill>
              </a:rPr>
              <a:t>Quelle est la méthode conçue pour montrer et comment doit-elle fonctionner pour montrer ce résultat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Exemple: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Résultat : Toutes les planètes sont des sphères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Méthode : Nous les avons tous examinés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Quel est le problème avec les déclarations ci-dessus?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109" name="Google Shape;109;p22"/>
          <p:cNvPicPr preferRelativeResize="0"/>
          <p:nvPr/>
        </p:nvPicPr>
        <p:blipFill rotWithShape="1">
          <a:blip r:embed="rId3">
            <a:alphaModFix/>
          </a:blip>
          <a:srcRect b="0" l="0" r="0" t="54450"/>
          <a:stretch/>
        </p:blipFill>
        <p:spPr>
          <a:xfrm>
            <a:off x="6244550" y="1529950"/>
            <a:ext cx="2726250" cy="234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392899" y="431000"/>
            <a:ext cx="82407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Reproductibilité, étape 1 : Quel est le résultat ?</a:t>
            </a:r>
            <a:endParaRPr/>
          </a:p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>
            <a:off x="420025" y="1053175"/>
            <a:ext cx="83829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 u="sng">
                <a:solidFill>
                  <a:schemeClr val="dk1"/>
                </a:solidFill>
              </a:rPr>
              <a:t>Exemple (2eme tentative) :</a:t>
            </a:r>
            <a:endParaRPr sz="1700" u="sng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Résultat : Toutes les planètes de notre système solaire sont des sphères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Méthode:</a:t>
            </a:r>
            <a:endParaRPr sz="1700">
              <a:solidFill>
                <a:schemeClr val="dk1"/>
              </a:solidFill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■"/>
            </a:pPr>
            <a:r>
              <a:rPr lang="en" sz="1700">
                <a:solidFill>
                  <a:schemeClr val="dk1"/>
                </a:solidFill>
              </a:rPr>
              <a:t>Nous avons examiné un ensemble de données récent d'images</a:t>
            </a:r>
            <a:endParaRPr sz="1700">
              <a:solidFill>
                <a:schemeClr val="dk1"/>
              </a:solidFill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■"/>
            </a:pPr>
            <a:r>
              <a:rPr lang="en" sz="1700">
                <a:solidFill>
                  <a:schemeClr val="dk1"/>
                </a:solidFill>
              </a:rPr>
              <a:t>Nous définissons sphérique comme à +/- 3 erreur d'elliptique</a:t>
            </a:r>
            <a:endParaRPr sz="17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116" name="Google Shape;1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7725" y="2529650"/>
            <a:ext cx="3059376" cy="15363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3"/>
          <p:cNvSpPr txBox="1"/>
          <p:nvPr>
            <p:ph idx="1" type="body"/>
          </p:nvPr>
        </p:nvSpPr>
        <p:spPr>
          <a:xfrm>
            <a:off x="392900" y="2258575"/>
            <a:ext cx="5238600" cy="21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3716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Qu'est-ce qui ne va toujours pas avec les déclarations ci-dessus ?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Comment définit-on la planète ?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À quel point cet ensemble de données est-il récent ?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Dans quelle mesure l'ensemble de données est-il complet ?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Pourquoi l'erreur +/- 3 est-elle un bon choix ?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La sphère est en 3D et les images ne sont que des informations en 2D</a:t>
            </a:r>
            <a:endParaRPr sz="17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title"/>
          </p:nvPr>
        </p:nvSpPr>
        <p:spPr>
          <a:xfrm>
            <a:off x="392900" y="264300"/>
            <a:ext cx="4581300" cy="98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Reproductibilité, étape 1 : Encore un  effort</a:t>
            </a:r>
            <a:endParaRPr/>
          </a:p>
        </p:txBody>
      </p:sp>
      <p:sp>
        <p:nvSpPr>
          <p:cNvPr id="123" name="Google Shape;123;p24"/>
          <p:cNvSpPr txBox="1"/>
          <p:nvPr>
            <p:ph idx="1" type="body"/>
          </p:nvPr>
        </p:nvSpPr>
        <p:spPr>
          <a:xfrm>
            <a:off x="392900" y="1249700"/>
            <a:ext cx="81999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 u="sng">
                <a:solidFill>
                  <a:schemeClr val="dk1"/>
                </a:solidFill>
              </a:rPr>
              <a:t>Exemple (3eme tentative) :</a:t>
            </a:r>
            <a:endParaRPr sz="1500" u="sng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Résultat : Toutes les planèt</a:t>
            </a:r>
            <a:r>
              <a:rPr lang="en" sz="1500">
                <a:solidFill>
                  <a:schemeClr val="dk1"/>
                </a:solidFill>
              </a:rPr>
              <a:t>es sur lesquelles nous avons des données dans notre système solaire sont des sphères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Méthode:</a:t>
            </a:r>
            <a:endParaRPr sz="1500">
              <a:solidFill>
                <a:schemeClr val="dk1"/>
              </a:solidFill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lang="en" sz="1500">
                <a:solidFill>
                  <a:schemeClr val="dk1"/>
                </a:solidFill>
              </a:rPr>
              <a:t>Nous avons e</a:t>
            </a:r>
            <a:r>
              <a:rPr lang="en" sz="1500">
                <a:solidFill>
                  <a:schemeClr val="dk1"/>
                </a:solidFill>
              </a:rPr>
              <a:t>xaminé un ensemble de données récent d'images</a:t>
            </a:r>
            <a:endParaRPr sz="1500">
              <a:solidFill>
                <a:schemeClr val="dk1"/>
              </a:solidFill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lang="en" sz="1500">
                <a:solidFill>
                  <a:schemeClr val="dk1"/>
                </a:solidFill>
              </a:rPr>
              <a:t>Cet ensemble de données a été collecté à partir de… c'est le mieux que nous puissions faire</a:t>
            </a:r>
            <a:endParaRPr sz="1500">
              <a:solidFill>
                <a:schemeClr val="dk1"/>
              </a:solidFill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lang="en" sz="1500">
                <a:solidFill>
                  <a:schemeClr val="dk1"/>
                </a:solidFill>
              </a:rPr>
              <a:t>Nous définissons sphérique comme ± 3 erreur d'elliptique, comme cela a été fait auparavant dans [science et al. 2007]</a:t>
            </a:r>
            <a:endParaRPr sz="1500">
              <a:solidFill>
                <a:schemeClr val="dk1"/>
              </a:solidFill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lang="en" sz="1500">
                <a:solidFill>
                  <a:schemeClr val="dk1"/>
                </a:solidFill>
              </a:rPr>
              <a:t>Nous utilisons la définition standard de la planète</a:t>
            </a:r>
            <a:endParaRPr sz="1500">
              <a:solidFill>
                <a:schemeClr val="dk1"/>
              </a:solidFill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lang="en" sz="1500">
                <a:solidFill>
                  <a:schemeClr val="dk1"/>
                </a:solidFill>
              </a:rPr>
              <a:t>Nous utilisons ML.sphere(images) pour déterminer l'approximation de la forme 3D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Nous avons partagé le code et les données avec des détails sur la façon d'exécuter le code.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Qu'est-ce qui ne va toujours pas avec les déclarations ci-dessus ?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Probablement quelque chose, l'erreur est humaine…</a:t>
            </a:r>
            <a:endParaRPr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124" name="Google Shape;12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9350" y="135538"/>
            <a:ext cx="2475275" cy="124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>
            <p:ph type="title"/>
          </p:nvPr>
        </p:nvSpPr>
        <p:spPr>
          <a:xfrm>
            <a:off x="392906" y="431006"/>
            <a:ext cx="72747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Reproductibilité, étape 2 : partage du code</a:t>
            </a:r>
            <a:endParaRPr/>
          </a:p>
        </p:txBody>
      </p:sp>
      <p:sp>
        <p:nvSpPr>
          <p:cNvPr id="130" name="Google Shape;130;p25"/>
          <p:cNvSpPr txBox="1"/>
          <p:nvPr>
            <p:ph idx="1" type="body"/>
          </p:nvPr>
        </p:nvSpPr>
        <p:spPr>
          <a:xfrm>
            <a:off x="392898" y="1249700"/>
            <a:ext cx="7316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Nous avons partagé le code et les données avec des détails sur la façon d'exécuter le code.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Comment rendons-nous cela facile à utiliser?</a:t>
            </a:r>
            <a:br>
              <a:rPr lang="en" sz="1500">
                <a:solidFill>
                  <a:schemeClr val="dk1"/>
                </a:solidFill>
              </a:rPr>
            </a:b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Les ordinateurs sont compliqués et rarement identiques.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Différents systèmes d'exploitation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Matériel différent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Différentes versions de logiciels</a:t>
            </a:r>
            <a:endParaRPr sz="1500">
              <a:solidFill>
                <a:schemeClr val="dk1"/>
              </a:solidFill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lang="en" sz="1500">
                <a:solidFill>
                  <a:schemeClr val="dk1"/>
                </a:solidFill>
              </a:rPr>
              <a:t>Nous mettons à jour à différents moments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Il n'y a pas deux ordinateurs identiques</a:t>
            </a:r>
            <a:br>
              <a:rPr lang="en" sz="1500">
                <a:solidFill>
                  <a:schemeClr val="dk1"/>
                </a:solidFill>
              </a:rPr>
            </a:b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Nous voulons contrôler autant de ces variables que possible.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Linux a apt-get, rpm, snap, etc.</a:t>
            </a:r>
            <a:endParaRPr sz="1500">
              <a:solidFill>
                <a:schemeClr val="dk1"/>
              </a:solidFill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lang="en" sz="1500">
                <a:solidFill>
                  <a:schemeClr val="dk1"/>
                </a:solidFill>
              </a:rPr>
              <a:t>Ces systèmes suivent et vérifient les versions de la bibliothèque lors de l'installation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Pour Python, nous pouvons utiliser Conda/Virtual env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131" name="Google Shape;13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5050" y="1795151"/>
            <a:ext cx="3112750" cy="151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>
            <p:ph type="title"/>
          </p:nvPr>
        </p:nvSpPr>
        <p:spPr>
          <a:xfrm>
            <a:off x="392900" y="431000"/>
            <a:ext cx="8429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Reproductibilité, étape 2 : environnement de développement</a:t>
            </a:r>
            <a:endParaRPr sz="2500"/>
          </a:p>
        </p:txBody>
      </p:sp>
      <p:sp>
        <p:nvSpPr>
          <p:cNvPr id="137" name="Google Shape;137;p26"/>
          <p:cNvSpPr txBox="1"/>
          <p:nvPr>
            <p:ph idx="1" type="body"/>
          </p:nvPr>
        </p:nvSpPr>
        <p:spPr>
          <a:xfrm>
            <a:off x="392898" y="1249700"/>
            <a:ext cx="7316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Pour Python, nous pouvons utiliser Conda/Virtual env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Ce sont des conteneurs d'environnement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Même sur votre propre ordinateur, vous pouvez avoir plusieurs projets qui utilisent différentes versions de bibliothèques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Nous avons besoin d'un moyen de trier les projets qui doivent utiliser différentes bibliothèques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C'est ce que conda aide à faire.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138" name="Google Shape;1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3700" y="3507225"/>
            <a:ext cx="3070301" cy="172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